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Open Sans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98025A8-691F-4058-ABF6-1AB4C0934F35}">
  <a:tblStyle styleId="{C98025A8-691F-4058-ABF6-1AB4C0934F35}"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Light-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7402c0cac_0_100:notes"/>
          <p:cNvSpPr/>
          <p:nvPr>
            <p:ph idx="2" type="sldImg"/>
          </p:nvPr>
        </p:nvSpPr>
        <p:spPr>
          <a:xfrm>
            <a:off x="91278" y="685837"/>
            <a:ext cx="6675600" cy="34293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7402c0cac_0_100:notes"/>
          <p:cNvSpPr txBox="1"/>
          <p:nvPr>
            <p:ph idx="1" type="body"/>
          </p:nvPr>
        </p:nvSpPr>
        <p:spPr>
          <a:xfrm>
            <a:off x="685801" y="4343406"/>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87402c0cac_0_100:notes"/>
          <p:cNvSpPr txBox="1"/>
          <p:nvPr>
            <p:ph idx="12" type="sldNum"/>
          </p:nvPr>
        </p:nvSpPr>
        <p:spPr>
          <a:xfrm>
            <a:off x="3884612" y="868522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Calibri"/>
              <a:buNone/>
            </a:pPr>
            <a:fld id="{00000000-1234-1234-1234-123412341234}" type="slidenum">
              <a:rPr lang="en-N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7402c0c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7402c0c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7402c0ca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87402c0ca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7954afb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87954afb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87402c0ca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7402c0ca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87402c0ca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7402c0ca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7402c0ca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7402c0ca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4" name="Google Shape;44;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G" showMasterSp="0">
  <p:cSld name="TITLE_AND_BODY_1">
    <p:bg>
      <p:bgPr>
        <a:noFill/>
      </p:bgPr>
    </p:bg>
    <p:spTree>
      <p:nvGrpSpPr>
        <p:cNvPr id="46" name="Shape 4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 name="Google Shape;14;p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 name="Shape 16"/>
        <p:cNvGrpSpPr/>
        <p:nvPr/>
      </p:nvGrpSpPr>
      <p:grpSpPr>
        <a:xfrm>
          <a:off x="0" y="0"/>
          <a:ext cx="0" cy="0"/>
          <a:chOff x="0" y="0"/>
          <a:chExt cx="0" cy="0"/>
        </a:xfrm>
      </p:grpSpPr>
      <p:sp>
        <p:nvSpPr>
          <p:cNvPr id="17" name="Google Shape;17;p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5" name="Google Shape;3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modernworkplacelearning.com/"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9.jp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23.jpg"/><Relationship Id="rId5"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hyperlink" Target="https://completelearning.co.nz/" TargetMode="External"/><Relationship Id="rId5" Type="http://schemas.openxmlformats.org/officeDocument/2006/relationships/hyperlink" Target="http://www.doceb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docebo.com/resource/future-of-work-enterprise-learning-strategy-2020-report/"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completelearning.co.nz/resources" TargetMode="External"/><Relationship Id="rId4" Type="http://schemas.openxmlformats.org/officeDocument/2006/relationships/image" Target="../media/image11.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fastcompany.com/90496811/5-changes-to-expect-in-the-workplace-after-covid-19" TargetMode="External"/><Relationship Id="rId4" Type="http://schemas.openxmlformats.org/officeDocument/2006/relationships/hyperlink" Target="https://www.fastcompany.com/90496811/5-changes-to-expect-in-the-workplace-after-covid-19" TargetMode="External"/><Relationship Id="rId5" Type="http://schemas.openxmlformats.org/officeDocument/2006/relationships/hyperlink" Target="https://www.modernworkplacelearning.com/cild/" TargetMode="External"/><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b="0" l="0" r="0" t="0"/>
          <a:stretch/>
        </p:blipFill>
        <p:spPr>
          <a:xfrm>
            <a:off x="0" y="-5542"/>
            <a:ext cx="9143998" cy="51490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A close up of a logo&#10;&#10;Description automatically generated" id="115" name="Google Shape;115;p22"/>
          <p:cNvPicPr preferRelativeResize="0"/>
          <p:nvPr/>
        </p:nvPicPr>
        <p:blipFill rotWithShape="1">
          <a:blip r:embed="rId3">
            <a:alphaModFix/>
          </a:blip>
          <a:srcRect b="0" l="0" r="0" t="0"/>
          <a:stretch/>
        </p:blipFill>
        <p:spPr>
          <a:xfrm>
            <a:off x="311700" y="1374316"/>
            <a:ext cx="4023261" cy="2879933"/>
          </a:xfrm>
          <a:prstGeom prst="rect">
            <a:avLst/>
          </a:prstGeom>
          <a:noFill/>
          <a:ln>
            <a:noFill/>
          </a:ln>
        </p:spPr>
      </p:pic>
      <p:sp>
        <p:nvSpPr>
          <p:cNvPr id="116" name="Google Shape;116;p22"/>
          <p:cNvSpPr txBox="1"/>
          <p:nvPr/>
        </p:nvSpPr>
        <p:spPr>
          <a:xfrm>
            <a:off x="4473946" y="1711056"/>
            <a:ext cx="4358354" cy="16004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NZ" sz="1400" u="none" cap="none" strike="noStrike">
                <a:solidFill>
                  <a:schemeClr val="dk2"/>
                </a:solidFill>
                <a:latin typeface="Open Sans"/>
                <a:ea typeface="Open Sans"/>
                <a:cs typeface="Open Sans"/>
                <a:sym typeface="Open Sans"/>
              </a:rPr>
              <a:t>In his 1982 book, </a:t>
            </a:r>
            <a:r>
              <a:rPr i="1" lang="en-NZ" sz="1400" u="none" cap="none" strike="noStrike">
                <a:solidFill>
                  <a:schemeClr val="dk2"/>
                </a:solidFill>
                <a:latin typeface="Open Sans"/>
                <a:ea typeface="Open Sans"/>
                <a:cs typeface="Open Sans"/>
                <a:sym typeface="Open Sans"/>
              </a:rPr>
              <a:t>Critical Path</a:t>
            </a:r>
            <a:r>
              <a:rPr i="0" lang="en-NZ" sz="1400" u="none" cap="none" strike="noStrike">
                <a:solidFill>
                  <a:schemeClr val="dk2"/>
                </a:solidFill>
                <a:latin typeface="Open Sans"/>
                <a:ea typeface="Open Sans"/>
                <a:cs typeface="Open Sans"/>
                <a:sym typeface="Open Sans"/>
              </a:rPr>
              <a:t>, futurist and inventor R. Buckminster Fuller estimated that up until 1900 human knowledge doubled approximately every century. By 1945 it was doubling every 25 years, and by 1982 it was doubling every 12-13 months. IBM now estimates that in 2020 human knowledge will be doubling every 12 hours.</a:t>
            </a:r>
            <a:endParaRPr>
              <a:latin typeface="Open Sans"/>
              <a:ea typeface="Open Sans"/>
              <a:cs typeface="Open Sans"/>
              <a:sym typeface="Open Sans"/>
            </a:endParaRPr>
          </a:p>
        </p:txBody>
      </p:sp>
      <p:pic>
        <p:nvPicPr>
          <p:cNvPr id="117" name="Google Shape;117;p22"/>
          <p:cNvPicPr preferRelativeResize="0"/>
          <p:nvPr/>
        </p:nvPicPr>
        <p:blipFill rotWithShape="1">
          <a:blip r:embed="rId4">
            <a:alphaModFix/>
          </a:blip>
          <a:srcRect b="0" l="0" r="0" t="0"/>
          <a:stretch/>
        </p:blipFill>
        <p:spPr>
          <a:xfrm>
            <a:off x="0" y="4610840"/>
            <a:ext cx="9143998" cy="532660"/>
          </a:xfrm>
          <a:prstGeom prst="rect">
            <a:avLst/>
          </a:prstGeom>
          <a:noFill/>
          <a:ln>
            <a:noFill/>
          </a:ln>
        </p:spPr>
      </p:pic>
      <p:sp>
        <p:nvSpPr>
          <p:cNvPr id="118" name="Google Shape;118;p2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1" lang="en-NZ" sz="2800" u="none" cap="none" strike="noStrike">
                <a:solidFill>
                  <a:srgbClr val="3D85C6"/>
                </a:solidFill>
                <a:latin typeface="Open Sans"/>
                <a:ea typeface="Open Sans"/>
                <a:cs typeface="Open Sans"/>
                <a:sym typeface="Open Sans"/>
              </a:rPr>
              <a:t>The growing skills gap…</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nvSpPr>
        <p:spPr>
          <a:xfrm>
            <a:off x="3248687" y="1443747"/>
            <a:ext cx="5221165" cy="11695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NZ" sz="1400" u="none" cap="none" strike="noStrike">
                <a:solidFill>
                  <a:schemeClr val="dk2"/>
                </a:solidFill>
                <a:latin typeface="Open Sans"/>
                <a:ea typeface="Open Sans"/>
                <a:cs typeface="Open Sans"/>
                <a:sym typeface="Open Sans"/>
              </a:rPr>
              <a:t>But although information itself is growing exponentially, the half-life of knowledge (or facts) is decreasing. Wikipedia defines this as, </a:t>
            </a:r>
            <a:r>
              <a:rPr i="1" lang="en-NZ" sz="1400" u="none" cap="none" strike="noStrike">
                <a:solidFill>
                  <a:schemeClr val="dk2"/>
                </a:solidFill>
                <a:latin typeface="Open Sans"/>
                <a:ea typeface="Open Sans"/>
                <a:cs typeface="Open Sans"/>
                <a:sym typeface="Open Sans"/>
              </a:rPr>
              <a:t>"The half-life of knowledge or half-life of facts is the amount of time that has to elapse before half of the knowledge or facts in a particular area is superseded or shown to be untrue.”</a:t>
            </a:r>
            <a:endParaRPr>
              <a:latin typeface="Open Sans"/>
              <a:ea typeface="Open Sans"/>
              <a:cs typeface="Open Sans"/>
              <a:sym typeface="Open Sans"/>
            </a:endParaRPr>
          </a:p>
        </p:txBody>
      </p:sp>
      <p:pic>
        <p:nvPicPr>
          <p:cNvPr id="124" name="Google Shape;124;p23"/>
          <p:cNvPicPr preferRelativeResize="0"/>
          <p:nvPr/>
        </p:nvPicPr>
        <p:blipFill rotWithShape="1">
          <a:blip r:embed="rId3">
            <a:alphaModFix/>
          </a:blip>
          <a:srcRect b="0" l="0" r="0" t="0"/>
          <a:stretch/>
        </p:blipFill>
        <p:spPr>
          <a:xfrm>
            <a:off x="60223" y="1017725"/>
            <a:ext cx="2862439" cy="2048904"/>
          </a:xfrm>
          <a:prstGeom prst="rect">
            <a:avLst/>
          </a:prstGeom>
          <a:noFill/>
          <a:ln>
            <a:noFill/>
          </a:ln>
        </p:spPr>
      </p:pic>
      <p:sp>
        <p:nvSpPr>
          <p:cNvPr id="125" name="Google Shape;125;p23"/>
          <p:cNvSpPr txBox="1"/>
          <p:nvPr/>
        </p:nvSpPr>
        <p:spPr>
          <a:xfrm>
            <a:off x="333288" y="2913652"/>
            <a:ext cx="8451789" cy="13849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i="0" lang="en-NZ" sz="1400" u="none" cap="none" strike="noStrike">
                <a:solidFill>
                  <a:schemeClr val="dk2"/>
                </a:solidFill>
                <a:latin typeface="Open Sans"/>
                <a:ea typeface="Open Sans"/>
                <a:cs typeface="Open Sans"/>
                <a:sym typeface="Open Sans"/>
              </a:rPr>
              <a:t>Conclusion:</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i="1"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i="1" lang="en-NZ" sz="1400" u="none" cap="none" strike="noStrike">
                <a:solidFill>
                  <a:schemeClr val="dk2"/>
                </a:solidFill>
                <a:latin typeface="Open Sans"/>
                <a:ea typeface="Open Sans"/>
                <a:cs typeface="Open Sans"/>
                <a:sym typeface="Open Sans"/>
              </a:rPr>
              <a:t>“The faster the pace of knowledge change, the more valuable the skill of learning becomes.”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i="1" sz="1400" u="none" cap="none" strike="noStrike">
              <a:solidFill>
                <a:schemeClr val="dk2"/>
              </a:solidFill>
              <a:latin typeface="Open Sans"/>
              <a:ea typeface="Open Sans"/>
              <a:cs typeface="Open Sans"/>
              <a:sym typeface="Open Sans"/>
            </a:endParaRPr>
          </a:p>
          <a:p>
            <a:pPr indent="0" lvl="3" marL="0" marR="0" rtl="0" algn="l">
              <a:lnSpc>
                <a:spcPct val="100000"/>
              </a:lnSpc>
              <a:spcBef>
                <a:spcPts val="0"/>
              </a:spcBef>
              <a:spcAft>
                <a:spcPts val="0"/>
              </a:spcAft>
              <a:buNone/>
            </a:pPr>
            <a:r>
              <a:rPr i="1" lang="en-NZ" sz="1400" u="none" cap="none" strike="noStrike">
                <a:solidFill>
                  <a:schemeClr val="dk2"/>
                </a:solidFill>
                <a:latin typeface="Open Sans"/>
                <a:ea typeface="Open Sans"/>
                <a:cs typeface="Open Sans"/>
                <a:sym typeface="Open Sans"/>
              </a:rPr>
              <a:t>	- </a:t>
            </a:r>
            <a:r>
              <a:rPr i="0" lang="en-NZ" sz="1400" u="none" cap="none" strike="noStrike">
                <a:solidFill>
                  <a:schemeClr val="dk2"/>
                </a:solidFill>
                <a:latin typeface="Open Sans"/>
                <a:ea typeface="Open Sans"/>
                <a:cs typeface="Open Sans"/>
                <a:sym typeface="Open Sans"/>
              </a:rPr>
              <a:t>Shane Parrish, author of </a:t>
            </a:r>
            <a:r>
              <a:rPr i="1" lang="en-NZ" sz="1400" u="none" cap="none" strike="noStrike">
                <a:solidFill>
                  <a:schemeClr val="dk2"/>
                </a:solidFill>
                <a:latin typeface="Open Sans"/>
                <a:ea typeface="Open Sans"/>
                <a:cs typeface="Open Sans"/>
                <a:sym typeface="Open Sans"/>
              </a:rPr>
              <a:t>Half Life: The Decay of Knowledge and What to Do About It</a:t>
            </a:r>
            <a:endParaRPr>
              <a:latin typeface="Open Sans"/>
              <a:ea typeface="Open Sans"/>
              <a:cs typeface="Open Sans"/>
              <a:sym typeface="Open Sans"/>
            </a:endParaRPr>
          </a:p>
        </p:txBody>
      </p:sp>
      <p:pic>
        <p:nvPicPr>
          <p:cNvPr id="126" name="Google Shape;126;p23"/>
          <p:cNvPicPr preferRelativeResize="0"/>
          <p:nvPr/>
        </p:nvPicPr>
        <p:blipFill rotWithShape="1">
          <a:blip r:embed="rId4">
            <a:alphaModFix/>
          </a:blip>
          <a:srcRect b="0" l="0" r="0" t="0"/>
          <a:stretch/>
        </p:blipFill>
        <p:spPr>
          <a:xfrm>
            <a:off x="0" y="4610840"/>
            <a:ext cx="9143998" cy="532660"/>
          </a:xfrm>
          <a:prstGeom prst="rect">
            <a:avLst/>
          </a:prstGeom>
          <a:noFill/>
          <a:ln>
            <a:noFill/>
          </a:ln>
        </p:spPr>
      </p:pic>
      <p:sp>
        <p:nvSpPr>
          <p:cNvPr id="127" name="Google Shape;127;p2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1" lang="en-NZ" sz="2800" u="none" cap="none" strike="noStrike">
                <a:solidFill>
                  <a:srgbClr val="3D85C6"/>
                </a:solidFill>
                <a:latin typeface="Open Sans"/>
                <a:ea typeface="Open Sans"/>
                <a:cs typeface="Open Sans"/>
                <a:sym typeface="Open Sans"/>
              </a:rPr>
              <a:t>The growing skills gap…</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NZ">
                <a:solidFill>
                  <a:srgbClr val="3D85C6"/>
                </a:solidFill>
                <a:latin typeface="Open Sans"/>
                <a:ea typeface="Open Sans"/>
                <a:cs typeface="Open Sans"/>
                <a:sym typeface="Open Sans"/>
              </a:rPr>
              <a:t>We need to make learning flexible and easy…</a:t>
            </a:r>
            <a:endParaRPr i="1">
              <a:solidFill>
                <a:srgbClr val="3D85C6"/>
              </a:solidFill>
              <a:latin typeface="Open Sans"/>
              <a:ea typeface="Open Sans"/>
              <a:cs typeface="Open Sans"/>
              <a:sym typeface="Open Sans"/>
            </a:endParaRPr>
          </a:p>
        </p:txBody>
      </p:sp>
      <p:sp>
        <p:nvSpPr>
          <p:cNvPr id="133" name="Google Shape;133;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NZ" sz="1400">
                <a:latin typeface="Open Sans"/>
                <a:ea typeface="Open Sans"/>
                <a:cs typeface="Open Sans"/>
                <a:sym typeface="Open Sans"/>
              </a:rPr>
              <a:t>So what is the work of L&amp;D in the Modern Workplace?</a:t>
            </a:r>
            <a:endParaRPr sz="1400">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Jane Hart </a:t>
            </a:r>
            <a:r>
              <a:rPr lang="en-NZ" sz="1400" u="sng">
                <a:solidFill>
                  <a:schemeClr val="hlink"/>
                </a:solidFill>
                <a:latin typeface="Open Sans"/>
                <a:ea typeface="Open Sans"/>
                <a:cs typeface="Open Sans"/>
                <a:sym typeface="Open Sans"/>
                <a:hlinkClick r:id="rId3"/>
              </a:rPr>
              <a:t>https://www.modernworkplacelearning.com/</a:t>
            </a:r>
            <a:r>
              <a:rPr lang="en-NZ" sz="1400">
                <a:solidFill>
                  <a:srgbClr val="0070C0"/>
                </a:solidFill>
                <a:latin typeface="Open Sans"/>
                <a:ea typeface="Open Sans"/>
                <a:cs typeface="Open Sans"/>
                <a:sym typeface="Open Sans"/>
              </a:rPr>
              <a:t> </a:t>
            </a:r>
            <a:r>
              <a:rPr lang="en-NZ" sz="1400">
                <a:latin typeface="Open Sans"/>
                <a:ea typeface="Open Sans"/>
                <a:cs typeface="Open Sans"/>
                <a:sym typeface="Open Sans"/>
              </a:rPr>
              <a:t>talks about the 4 D’s of learning and how L&amp;D can promote and support them through Directed Learning (</a:t>
            </a:r>
            <a:r>
              <a:rPr i="1" lang="en-NZ" sz="1400">
                <a:latin typeface="Open Sans"/>
                <a:ea typeface="Open Sans"/>
                <a:cs typeface="Open Sans"/>
                <a:sym typeface="Open Sans"/>
              </a:rPr>
              <a:t>L&amp;D doing things for people to learn from</a:t>
            </a:r>
            <a:r>
              <a:rPr lang="en-NZ" sz="1400">
                <a:latin typeface="Open Sans"/>
                <a:ea typeface="Open Sans"/>
                <a:cs typeface="Open Sans"/>
                <a:sym typeface="Open Sans"/>
              </a:rPr>
              <a:t>) and Supported Learning (</a:t>
            </a:r>
            <a:r>
              <a:rPr i="1" lang="en-NZ" sz="1400">
                <a:latin typeface="Open Sans"/>
                <a:ea typeface="Open Sans"/>
                <a:cs typeface="Open Sans"/>
                <a:sym typeface="Open Sans"/>
              </a:rPr>
              <a:t>L&amp;D helping people to do things themselves to learn</a:t>
            </a:r>
            <a:r>
              <a:rPr lang="en-NZ" sz="1400">
                <a:latin typeface="Open Sans"/>
                <a:ea typeface="Open Sans"/>
                <a:cs typeface="Open Sans"/>
                <a:sym typeface="Open Sans"/>
              </a:rPr>
              <a:t>), while encouraging Self Learning (</a:t>
            </a:r>
            <a:r>
              <a:rPr i="1" lang="en-NZ" sz="1400">
                <a:latin typeface="Open Sans"/>
                <a:ea typeface="Open Sans"/>
                <a:cs typeface="Open Sans"/>
                <a:sym typeface="Open Sans"/>
              </a:rPr>
              <a:t>Individuals doing things themselves to learn</a:t>
            </a:r>
            <a:r>
              <a:rPr lang="en-NZ" sz="1400">
                <a:latin typeface="Open Sans"/>
                <a:ea typeface="Open Sans"/>
                <a:cs typeface="Open Sans"/>
                <a:sym typeface="Open Sans"/>
              </a:rPr>
              <a:t>).</a:t>
            </a:r>
            <a:endParaRPr sz="1400">
              <a:latin typeface="Open Sans"/>
              <a:ea typeface="Open Sans"/>
              <a:cs typeface="Open Sans"/>
              <a:sym typeface="Open Sans"/>
            </a:endParaRPr>
          </a:p>
          <a:p>
            <a:pPr indent="-317500" lvl="0" marL="342900" rtl="0" algn="l">
              <a:lnSpc>
                <a:spcPct val="115000"/>
              </a:lnSpc>
              <a:spcBef>
                <a:spcPts val="1600"/>
              </a:spcBef>
              <a:spcAft>
                <a:spcPts val="0"/>
              </a:spcAft>
              <a:buSzPts val="1400"/>
              <a:buFont typeface="Open Sans"/>
              <a:buAutoNum type="arabicPeriod"/>
            </a:pPr>
            <a:r>
              <a:rPr lang="en-NZ" sz="1400">
                <a:latin typeface="Open Sans"/>
                <a:ea typeface="Open Sans"/>
                <a:cs typeface="Open Sans"/>
                <a:sym typeface="Open Sans"/>
              </a:rPr>
              <a:t>DIDACTICS (Formal Learning) – Being taught</a:t>
            </a:r>
            <a:endParaRPr sz="1400">
              <a:latin typeface="Open Sans"/>
              <a:ea typeface="Open Sans"/>
              <a:cs typeface="Open Sans"/>
              <a:sym typeface="Open Sans"/>
            </a:endParaRPr>
          </a:p>
          <a:p>
            <a:pPr indent="-317500" lvl="0" marL="342900" rtl="0" algn="l">
              <a:lnSpc>
                <a:spcPct val="115000"/>
              </a:lnSpc>
              <a:spcBef>
                <a:spcPts val="1600"/>
              </a:spcBef>
              <a:spcAft>
                <a:spcPts val="0"/>
              </a:spcAft>
              <a:buSzPts val="1400"/>
              <a:buFont typeface="Open Sans"/>
              <a:buAutoNum type="arabicPeriod"/>
            </a:pPr>
            <a:r>
              <a:rPr lang="en-NZ" sz="1400">
                <a:latin typeface="Open Sans"/>
                <a:ea typeface="Open Sans"/>
                <a:cs typeface="Open Sans"/>
                <a:sym typeface="Open Sans"/>
              </a:rPr>
              <a:t>DISCOVERY (Informal Learning) – Finding things out for oneself</a:t>
            </a:r>
            <a:endParaRPr sz="1400">
              <a:latin typeface="Open Sans"/>
              <a:ea typeface="Open Sans"/>
              <a:cs typeface="Open Sans"/>
              <a:sym typeface="Open Sans"/>
            </a:endParaRPr>
          </a:p>
          <a:p>
            <a:pPr indent="-317500" lvl="0" marL="342900" rtl="0" algn="l">
              <a:lnSpc>
                <a:spcPct val="115000"/>
              </a:lnSpc>
              <a:spcBef>
                <a:spcPts val="1600"/>
              </a:spcBef>
              <a:spcAft>
                <a:spcPts val="0"/>
              </a:spcAft>
              <a:buSzPts val="1400"/>
              <a:buFont typeface="Open Sans"/>
              <a:buAutoNum type="arabicPeriod"/>
            </a:pPr>
            <a:r>
              <a:rPr lang="en-NZ" sz="1400">
                <a:latin typeface="Open Sans"/>
                <a:ea typeface="Open Sans"/>
                <a:cs typeface="Open Sans"/>
                <a:sym typeface="Open Sans"/>
              </a:rPr>
              <a:t>DOING (Experiential Learning) – Learning from the work</a:t>
            </a:r>
            <a:endParaRPr sz="1400">
              <a:latin typeface="Open Sans"/>
              <a:ea typeface="Open Sans"/>
              <a:cs typeface="Open Sans"/>
              <a:sym typeface="Open Sans"/>
            </a:endParaRPr>
          </a:p>
          <a:p>
            <a:pPr indent="-317500" lvl="0" marL="342900" rtl="0" algn="l">
              <a:lnSpc>
                <a:spcPct val="115000"/>
              </a:lnSpc>
              <a:spcBef>
                <a:spcPts val="1600"/>
              </a:spcBef>
              <a:spcAft>
                <a:spcPts val="0"/>
              </a:spcAft>
              <a:buSzPts val="1400"/>
              <a:buFont typeface="Open Sans"/>
              <a:buAutoNum type="arabicPeriod"/>
            </a:pPr>
            <a:r>
              <a:rPr lang="en-NZ" sz="1400">
                <a:latin typeface="Open Sans"/>
                <a:ea typeface="Open Sans"/>
                <a:cs typeface="Open Sans"/>
                <a:sym typeface="Open Sans"/>
              </a:rPr>
              <a:t>DISCOURSE (Social Learning) – Interacting with others</a:t>
            </a:r>
            <a:endParaRPr sz="1400">
              <a:latin typeface="Open Sans"/>
              <a:ea typeface="Open Sans"/>
              <a:cs typeface="Open Sans"/>
              <a:sym typeface="Open Sans"/>
            </a:endParaRPr>
          </a:p>
        </p:txBody>
      </p:sp>
      <p:pic>
        <p:nvPicPr>
          <p:cNvPr id="134" name="Google Shape;134;p24"/>
          <p:cNvPicPr preferRelativeResize="0"/>
          <p:nvPr/>
        </p:nvPicPr>
        <p:blipFill rotWithShape="1">
          <a:blip r:embed="rId4">
            <a:alphaModFix/>
          </a:blip>
          <a:srcRect b="0" l="0" r="0" t="0"/>
          <a:stretch/>
        </p:blipFill>
        <p:spPr>
          <a:xfrm>
            <a:off x="0" y="4610840"/>
            <a:ext cx="9143998" cy="5326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A screenshot of a cell phone&#10;&#10;Description automatically generated" id="139" name="Google Shape;139;p25"/>
          <p:cNvPicPr preferRelativeResize="0"/>
          <p:nvPr/>
        </p:nvPicPr>
        <p:blipFill rotWithShape="1">
          <a:blip r:embed="rId3">
            <a:alphaModFix/>
          </a:blip>
          <a:srcRect b="0" l="0" r="0" t="0"/>
          <a:stretch/>
        </p:blipFill>
        <p:spPr>
          <a:xfrm>
            <a:off x="954823" y="0"/>
            <a:ext cx="7234354"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NZ">
                <a:solidFill>
                  <a:srgbClr val="3D85C6"/>
                </a:solidFill>
                <a:latin typeface="Open Sans"/>
                <a:ea typeface="Open Sans"/>
                <a:cs typeface="Open Sans"/>
                <a:sym typeface="Open Sans"/>
              </a:rPr>
              <a:t>So let’s deliver personalized learning…</a:t>
            </a:r>
            <a:endParaRPr>
              <a:latin typeface="Open Sans"/>
              <a:ea typeface="Open Sans"/>
              <a:cs typeface="Open Sans"/>
              <a:sym typeface="Open Sans"/>
            </a:endParaRPr>
          </a:p>
        </p:txBody>
      </p:sp>
      <p:sp>
        <p:nvSpPr>
          <p:cNvPr id="145" name="Google Shape;145;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i="1" lang="en-NZ" sz="1400">
                <a:latin typeface="Open Sans"/>
                <a:ea typeface="Open Sans"/>
                <a:cs typeface="Open Sans"/>
                <a:sym typeface="Open Sans"/>
              </a:rPr>
              <a:t>…that can be delivered remotely.</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This is where your learning platform comes in, which is more than a traditional LMS. A good learning platform will be the “go to” place where people can find and share information about everything they need to perform well in their current roles and develop for their future roles.</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Your learning platform can be designed to host content and allow collaboration in ways that address the initiatives listed in Jane Hart’s Modern Workplace matrix.</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t/>
            </a:r>
            <a:endParaRPr sz="1400">
              <a:latin typeface="Open Sans"/>
              <a:ea typeface="Open Sans"/>
              <a:cs typeface="Open Sans"/>
              <a:sym typeface="Open Sans"/>
            </a:endParaRPr>
          </a:p>
          <a:p>
            <a:pPr indent="0" lvl="0" marL="0" rtl="0" algn="l">
              <a:lnSpc>
                <a:spcPct val="115000"/>
              </a:lnSpc>
              <a:spcBef>
                <a:spcPts val="1600"/>
              </a:spcBef>
              <a:spcAft>
                <a:spcPts val="0"/>
              </a:spcAft>
              <a:buSzPts val="1800"/>
              <a:buNone/>
            </a:pPr>
            <a:r>
              <a:t/>
            </a:r>
            <a:endParaRPr sz="1400">
              <a:latin typeface="Open Sans"/>
              <a:ea typeface="Open Sans"/>
              <a:cs typeface="Open Sans"/>
              <a:sym typeface="Open Sans"/>
            </a:endParaRPr>
          </a:p>
          <a:p>
            <a:pPr indent="0" lvl="0" marL="0" rtl="0" algn="l">
              <a:lnSpc>
                <a:spcPct val="115000"/>
              </a:lnSpc>
              <a:spcBef>
                <a:spcPts val="1600"/>
              </a:spcBef>
              <a:spcAft>
                <a:spcPts val="0"/>
              </a:spcAft>
              <a:buSzPts val="1800"/>
              <a:buNone/>
            </a:pPr>
            <a:r>
              <a:t/>
            </a:r>
            <a:endParaRPr sz="1400">
              <a:latin typeface="Open Sans"/>
              <a:ea typeface="Open Sans"/>
              <a:cs typeface="Open Sans"/>
              <a:sym typeface="Open Sans"/>
            </a:endParaRPr>
          </a:p>
          <a:p>
            <a:pPr indent="0" lvl="0" marL="0" rtl="0" algn="l">
              <a:lnSpc>
                <a:spcPct val="115000"/>
              </a:lnSpc>
              <a:spcBef>
                <a:spcPts val="1600"/>
              </a:spcBef>
              <a:spcAft>
                <a:spcPts val="1600"/>
              </a:spcAft>
              <a:buSzPts val="1800"/>
              <a:buNone/>
            </a:pPr>
            <a:r>
              <a:t/>
            </a:r>
            <a:endParaRPr sz="1400"/>
          </a:p>
        </p:txBody>
      </p:sp>
      <p:pic>
        <p:nvPicPr>
          <p:cNvPr id="146" name="Google Shape;146;p26"/>
          <p:cNvPicPr preferRelativeResize="0"/>
          <p:nvPr/>
        </p:nvPicPr>
        <p:blipFill rotWithShape="1">
          <a:blip r:embed="rId3">
            <a:alphaModFix/>
          </a:blip>
          <a:srcRect b="0" l="0" r="0" t="0"/>
          <a:stretch/>
        </p:blipFill>
        <p:spPr>
          <a:xfrm>
            <a:off x="0" y="4610840"/>
            <a:ext cx="9143998" cy="532660"/>
          </a:xfrm>
          <a:prstGeom prst="rect">
            <a:avLst/>
          </a:prstGeom>
          <a:noFill/>
          <a:ln>
            <a:noFill/>
          </a:ln>
        </p:spPr>
      </p:pic>
      <p:graphicFrame>
        <p:nvGraphicFramePr>
          <p:cNvPr id="147" name="Google Shape;147;p26"/>
          <p:cNvGraphicFramePr/>
          <p:nvPr/>
        </p:nvGraphicFramePr>
        <p:xfrm>
          <a:off x="1088164" y="3294567"/>
          <a:ext cx="3000000" cy="3000000"/>
        </p:xfrm>
        <a:graphic>
          <a:graphicData uri="http://schemas.openxmlformats.org/drawingml/2006/table">
            <a:tbl>
              <a:tblPr bandRow="1" firstRow="1">
                <a:noFill/>
                <a:tableStyleId>{C98025A8-691F-4058-ABF6-1AB4C0934F35}</a:tableStyleId>
              </a:tblPr>
              <a:tblGrid>
                <a:gridCol w="3339975"/>
                <a:gridCol w="3339975"/>
              </a:tblGrid>
              <a:tr h="370850">
                <a:tc>
                  <a:txBody>
                    <a:bodyPr/>
                    <a:lstStyle/>
                    <a:p>
                      <a:pPr indent="0" lvl="0" marL="0" marR="0" rtl="0" algn="ctr">
                        <a:lnSpc>
                          <a:spcPct val="100000"/>
                        </a:lnSpc>
                        <a:spcBef>
                          <a:spcPts val="0"/>
                        </a:spcBef>
                        <a:spcAft>
                          <a:spcPts val="0"/>
                        </a:spcAft>
                        <a:buNone/>
                      </a:pPr>
                      <a:r>
                        <a:rPr i="0" lang="en-NZ" sz="1400" u="none" cap="none" strike="noStrike">
                          <a:solidFill>
                            <a:schemeClr val="dk2"/>
                          </a:solidFill>
                          <a:latin typeface="Open Sans"/>
                          <a:ea typeface="Open Sans"/>
                          <a:cs typeface="Open Sans"/>
                          <a:sym typeface="Open Sans"/>
                        </a:rPr>
                        <a:t>LMS</a:t>
                      </a:r>
                      <a:endParaRPr>
                        <a:latin typeface="Open Sans"/>
                        <a:ea typeface="Open Sans"/>
                        <a:cs typeface="Open Sans"/>
                        <a:sym typeface="Open Sans"/>
                      </a:endParaRPr>
                    </a:p>
                  </a:txBody>
                  <a:tcPr marT="45725" marB="45725" marR="91450" marL="91450"/>
                </a:tc>
                <a:tc>
                  <a:txBody>
                    <a:bodyPr/>
                    <a:lstStyle/>
                    <a:p>
                      <a:pPr indent="0" lvl="0" marL="0" marR="0" rtl="0" algn="ctr">
                        <a:lnSpc>
                          <a:spcPct val="100000"/>
                        </a:lnSpc>
                        <a:spcBef>
                          <a:spcPts val="0"/>
                        </a:spcBef>
                        <a:spcAft>
                          <a:spcPts val="0"/>
                        </a:spcAft>
                        <a:buNone/>
                      </a:pPr>
                      <a:r>
                        <a:rPr i="0" lang="en-NZ" sz="1400" u="none" cap="none" strike="noStrike">
                          <a:solidFill>
                            <a:schemeClr val="dk2"/>
                          </a:solidFill>
                          <a:latin typeface="Open Sans"/>
                          <a:ea typeface="Open Sans"/>
                          <a:cs typeface="Open Sans"/>
                          <a:sym typeface="Open Sans"/>
                        </a:rPr>
                        <a:t>Learning Platform</a:t>
                      </a:r>
                      <a:endParaRPr>
                        <a:latin typeface="Open Sans"/>
                        <a:ea typeface="Open Sans"/>
                        <a:cs typeface="Open Sans"/>
                        <a:sym typeface="Open Sans"/>
                      </a:endParaRPr>
                    </a:p>
                  </a:txBody>
                  <a:tcPr marT="45725" marB="45725" marR="91450" marL="91450"/>
                </a:tc>
              </a:tr>
              <a:tr h="370850">
                <a:tc>
                  <a:txBody>
                    <a:bodyPr/>
                    <a:lstStyle/>
                    <a:p>
                      <a:pPr indent="-285750" lvl="0" marL="285750" marR="0" rtl="0" algn="l">
                        <a:lnSpc>
                          <a:spcPct val="100000"/>
                        </a:lnSpc>
                        <a:spcBef>
                          <a:spcPts val="0"/>
                        </a:spcBef>
                        <a:spcAft>
                          <a:spcPts val="0"/>
                        </a:spcAft>
                        <a:buClr>
                          <a:srgbClr val="000000"/>
                        </a:buClr>
                        <a:buSzPts val="1400"/>
                        <a:buFont typeface="Open Sans"/>
                        <a:buChar char="•"/>
                      </a:pPr>
                      <a:r>
                        <a:rPr i="0" lang="en-NZ" sz="1400" u="none" cap="none" strike="noStrike">
                          <a:solidFill>
                            <a:schemeClr val="dk2"/>
                          </a:solidFill>
                          <a:latin typeface="Open Sans"/>
                          <a:ea typeface="Open Sans"/>
                          <a:cs typeface="Open Sans"/>
                          <a:sym typeface="Open Sans"/>
                        </a:rPr>
                        <a:t>Designed for managing training</a:t>
                      </a:r>
                      <a:endParaRPr>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400"/>
                        <a:buFont typeface="Open Sans"/>
                        <a:buChar char="•"/>
                      </a:pPr>
                      <a:r>
                        <a:rPr i="0" lang="en-NZ" sz="1400" u="none" cap="none" strike="noStrike">
                          <a:solidFill>
                            <a:schemeClr val="dk2"/>
                          </a:solidFill>
                          <a:latin typeface="Open Sans"/>
                          <a:ea typeface="Open Sans"/>
                          <a:cs typeface="Open Sans"/>
                          <a:sym typeface="Open Sans"/>
                        </a:rPr>
                        <a:t>Designed for LMS admins</a:t>
                      </a:r>
                      <a:endParaRPr>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400"/>
                        <a:buFont typeface="Open Sans"/>
                        <a:buChar char="•"/>
                      </a:pPr>
                      <a:r>
                        <a:rPr i="0" lang="en-NZ" sz="1400" u="none" cap="none" strike="noStrike">
                          <a:solidFill>
                            <a:schemeClr val="dk2"/>
                          </a:solidFill>
                          <a:latin typeface="Open Sans"/>
                          <a:ea typeface="Open Sans"/>
                          <a:cs typeface="Open Sans"/>
                          <a:sym typeface="Open Sans"/>
                        </a:rPr>
                        <a:t>Formal learning only</a:t>
                      </a:r>
                      <a:endParaRPr>
                        <a:latin typeface="Open Sans"/>
                        <a:ea typeface="Open Sans"/>
                        <a:cs typeface="Open Sans"/>
                        <a:sym typeface="Open Sans"/>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Open Sans"/>
                        <a:buChar char="•"/>
                      </a:pPr>
                      <a:r>
                        <a:rPr i="0" lang="en-NZ" sz="1400" u="none" cap="none" strike="noStrike">
                          <a:solidFill>
                            <a:schemeClr val="dk2"/>
                          </a:solidFill>
                          <a:latin typeface="Open Sans"/>
                          <a:ea typeface="Open Sans"/>
                          <a:cs typeface="Open Sans"/>
                          <a:sym typeface="Open Sans"/>
                        </a:rPr>
                        <a:t>Designed for learning experiences</a:t>
                      </a:r>
                      <a:endParaRPr>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400"/>
                        <a:buFont typeface="Open Sans"/>
                        <a:buChar char="•"/>
                      </a:pPr>
                      <a:r>
                        <a:rPr i="0" lang="en-NZ" sz="1400" u="none" cap="none" strike="noStrike">
                          <a:solidFill>
                            <a:schemeClr val="dk2"/>
                          </a:solidFill>
                          <a:latin typeface="Open Sans"/>
                          <a:ea typeface="Open Sans"/>
                          <a:cs typeface="Open Sans"/>
                          <a:sym typeface="Open Sans"/>
                        </a:rPr>
                        <a:t>Designed for learners</a:t>
                      </a:r>
                      <a:endParaRPr>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400"/>
                        <a:buFont typeface="Open Sans"/>
                        <a:buChar char="•"/>
                      </a:pPr>
                      <a:r>
                        <a:rPr i="0" lang="en-NZ" sz="1400" u="none" cap="none" strike="noStrike">
                          <a:solidFill>
                            <a:schemeClr val="dk2"/>
                          </a:solidFill>
                          <a:latin typeface="Open Sans"/>
                          <a:ea typeface="Open Sans"/>
                          <a:cs typeface="Open Sans"/>
                          <a:sym typeface="Open Sans"/>
                        </a:rPr>
                        <a:t>Formal and social learning</a:t>
                      </a:r>
                      <a:endParaRPr>
                        <a:latin typeface="Open Sans"/>
                        <a:ea typeface="Open Sans"/>
                        <a:cs typeface="Open Sans"/>
                        <a:sym typeface="Open Sans"/>
                      </a:endParaRPr>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7"/>
          <p:cNvPicPr preferRelativeResize="0"/>
          <p:nvPr/>
        </p:nvPicPr>
        <p:blipFill rotWithShape="1">
          <a:blip r:embed="rId3">
            <a:alphaModFix/>
          </a:blip>
          <a:srcRect b="0" l="0" r="0" t="0"/>
          <a:stretch/>
        </p:blipFill>
        <p:spPr>
          <a:xfrm>
            <a:off x="561911" y="0"/>
            <a:ext cx="7898425" cy="50654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28"/>
          <p:cNvPicPr preferRelativeResize="0"/>
          <p:nvPr/>
        </p:nvPicPr>
        <p:blipFill rotWithShape="1">
          <a:blip r:embed="rId3">
            <a:alphaModFix/>
          </a:blip>
          <a:srcRect b="0" l="0" r="0" t="0"/>
          <a:stretch/>
        </p:blipFill>
        <p:spPr>
          <a:xfrm>
            <a:off x="874041" y="0"/>
            <a:ext cx="7395915" cy="4465304"/>
          </a:xfrm>
          <a:prstGeom prst="rect">
            <a:avLst/>
          </a:prstGeom>
          <a:noFill/>
          <a:ln>
            <a:noFill/>
          </a:ln>
        </p:spPr>
      </p:pic>
      <p:pic>
        <p:nvPicPr>
          <p:cNvPr descr="A picture containing table&#10;&#10;Description automatically generated" id="158" name="Google Shape;158;p28"/>
          <p:cNvPicPr preferRelativeResize="0"/>
          <p:nvPr/>
        </p:nvPicPr>
        <p:blipFill rotWithShape="1">
          <a:blip r:embed="rId4">
            <a:alphaModFix/>
          </a:blip>
          <a:srcRect b="0" l="0" r="0" t="0"/>
          <a:stretch/>
        </p:blipFill>
        <p:spPr>
          <a:xfrm>
            <a:off x="7407395" y="4247993"/>
            <a:ext cx="1736605" cy="250425"/>
          </a:xfrm>
          <a:prstGeom prst="rect">
            <a:avLst/>
          </a:prstGeom>
          <a:noFill/>
          <a:ln>
            <a:noFill/>
          </a:ln>
        </p:spPr>
      </p:pic>
      <p:pic>
        <p:nvPicPr>
          <p:cNvPr id="159" name="Google Shape;159;p28"/>
          <p:cNvPicPr preferRelativeResize="0"/>
          <p:nvPr/>
        </p:nvPicPr>
        <p:blipFill rotWithShape="1">
          <a:blip r:embed="rId5">
            <a:alphaModFix/>
          </a:blip>
          <a:srcRect b="0" l="0" r="0" t="0"/>
          <a:stretch/>
        </p:blipFill>
        <p:spPr>
          <a:xfrm>
            <a:off x="0" y="4610840"/>
            <a:ext cx="9143998" cy="5326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9"/>
          <p:cNvPicPr preferRelativeResize="0"/>
          <p:nvPr/>
        </p:nvPicPr>
        <p:blipFill rotWithShape="1">
          <a:blip r:embed="rId3">
            <a:alphaModFix/>
          </a:blip>
          <a:srcRect b="0" l="0" r="0" t="0"/>
          <a:stretch/>
        </p:blipFill>
        <p:spPr>
          <a:xfrm>
            <a:off x="529249" y="0"/>
            <a:ext cx="6878146" cy="5143500"/>
          </a:xfrm>
          <a:prstGeom prst="rect">
            <a:avLst/>
          </a:prstGeom>
          <a:noFill/>
          <a:ln>
            <a:noFill/>
          </a:ln>
        </p:spPr>
      </p:pic>
      <p:pic>
        <p:nvPicPr>
          <p:cNvPr descr="A picture containing table&#10;&#10;Description automatically generated" id="165" name="Google Shape;165;p29"/>
          <p:cNvPicPr preferRelativeResize="0"/>
          <p:nvPr/>
        </p:nvPicPr>
        <p:blipFill rotWithShape="1">
          <a:blip r:embed="rId4">
            <a:alphaModFix/>
          </a:blip>
          <a:srcRect b="0" l="0" r="0" t="0"/>
          <a:stretch/>
        </p:blipFill>
        <p:spPr>
          <a:xfrm>
            <a:off x="7407395" y="4893075"/>
            <a:ext cx="1736605" cy="250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descr="A screenshot of a cell phone&#10;&#10;Description generated with very high confidence" id="170" name="Google Shape;170;p30"/>
          <p:cNvPicPr preferRelativeResize="0"/>
          <p:nvPr/>
        </p:nvPicPr>
        <p:blipFill rotWithShape="1">
          <a:blip r:embed="rId3">
            <a:alphaModFix/>
          </a:blip>
          <a:srcRect b="0" l="0" r="0" t="0"/>
          <a:stretch/>
        </p:blipFill>
        <p:spPr>
          <a:xfrm>
            <a:off x="0" y="0"/>
            <a:ext cx="3109875" cy="4610840"/>
          </a:xfrm>
          <a:prstGeom prst="rect">
            <a:avLst/>
          </a:prstGeom>
          <a:noFill/>
          <a:ln>
            <a:noFill/>
          </a:ln>
        </p:spPr>
      </p:pic>
      <p:sp>
        <p:nvSpPr>
          <p:cNvPr id="171" name="Google Shape;171;p30"/>
          <p:cNvSpPr txBox="1"/>
          <p:nvPr/>
        </p:nvSpPr>
        <p:spPr>
          <a:xfrm>
            <a:off x="4161801" y="2094696"/>
            <a:ext cx="4161801" cy="95410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NZ" sz="1400" u="none" cap="none" strike="noStrike">
                <a:solidFill>
                  <a:srgbClr val="000000"/>
                </a:solidFill>
                <a:latin typeface="Open Sans"/>
                <a:ea typeface="Open Sans"/>
                <a:cs typeface="Open Sans"/>
                <a:sym typeface="Open Sans"/>
              </a:rPr>
              <a:t>I am sharing this book with you because it is my “bible” when it comes to analysing performance issues and because it will help you stay strategic with your L&amp;D design. </a:t>
            </a:r>
            <a:endParaRPr>
              <a:latin typeface="Open Sans"/>
              <a:ea typeface="Open Sans"/>
              <a:cs typeface="Open Sans"/>
              <a:sym typeface="Open Sans"/>
            </a:endParaRPr>
          </a:p>
        </p:txBody>
      </p:sp>
      <p:pic>
        <p:nvPicPr>
          <p:cNvPr id="172" name="Google Shape;172;p30"/>
          <p:cNvPicPr preferRelativeResize="0"/>
          <p:nvPr/>
        </p:nvPicPr>
        <p:blipFill rotWithShape="1">
          <a:blip r:embed="rId4">
            <a:alphaModFix/>
          </a:blip>
          <a:srcRect b="0" l="0" r="0" t="0"/>
          <a:stretch/>
        </p:blipFill>
        <p:spPr>
          <a:xfrm>
            <a:off x="0" y="4610840"/>
            <a:ext cx="9143998" cy="5326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Google Shape;178;p31"/>
          <p:cNvPicPr preferRelativeResize="0"/>
          <p:nvPr/>
        </p:nvPicPr>
        <p:blipFill rotWithShape="1">
          <a:blip r:embed="rId3">
            <a:alphaModFix/>
          </a:blip>
          <a:srcRect b="19" l="0" r="0" t="19"/>
          <a:stretch/>
        </p:blipFill>
        <p:spPr>
          <a:xfrm>
            <a:off x="0" y="0"/>
            <a:ext cx="9144000" cy="5143138"/>
          </a:xfrm>
          <a:prstGeom prst="rect">
            <a:avLst/>
          </a:prstGeom>
          <a:noFill/>
          <a:ln>
            <a:noFill/>
          </a:ln>
        </p:spPr>
      </p:pic>
      <p:sp>
        <p:nvSpPr>
          <p:cNvPr id="179" name="Google Shape;179;p31"/>
          <p:cNvSpPr txBox="1"/>
          <p:nvPr/>
        </p:nvSpPr>
        <p:spPr>
          <a:xfrm>
            <a:off x="50" y="1592100"/>
            <a:ext cx="9144000" cy="132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NZ" sz="2400">
                <a:solidFill>
                  <a:srgbClr val="F3F3F3"/>
                </a:solidFill>
                <a:latin typeface="Open Sans"/>
                <a:ea typeface="Open Sans"/>
                <a:cs typeface="Open Sans"/>
                <a:sym typeface="Open Sans"/>
              </a:rPr>
              <a:t>Learning Platform</a:t>
            </a:r>
            <a:endParaRPr b="1" sz="2400">
              <a:solidFill>
                <a:srgbClr val="F3F3F3"/>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en-NZ" sz="2000">
                <a:solidFill>
                  <a:srgbClr val="F3F3F3"/>
                </a:solidFill>
                <a:latin typeface="Open Sans Light"/>
                <a:ea typeface="Open Sans Light"/>
                <a:cs typeface="Open Sans Light"/>
                <a:sym typeface="Open Sans Light"/>
              </a:rPr>
              <a:t>Drive employee, partner, and customer growth</a:t>
            </a:r>
            <a:endParaRPr sz="2000">
              <a:solidFill>
                <a:srgbClr val="F3F3F3"/>
              </a:solidFill>
              <a:latin typeface="Open Sans Light"/>
              <a:ea typeface="Open Sans Light"/>
              <a:cs typeface="Open Sans Light"/>
              <a:sym typeface="Open Sans Light"/>
            </a:endParaRPr>
          </a:p>
          <a:p>
            <a:pPr indent="0" lvl="0" marL="0" rtl="0" algn="ctr">
              <a:spcBef>
                <a:spcPts val="0"/>
              </a:spcBef>
              <a:spcAft>
                <a:spcPts val="0"/>
              </a:spcAft>
              <a:buClr>
                <a:schemeClr val="dk1"/>
              </a:buClr>
              <a:buSzPts val="1100"/>
              <a:buFont typeface="Arial"/>
              <a:buNone/>
            </a:pPr>
            <a:r>
              <a:rPr lang="en-NZ" sz="2000">
                <a:solidFill>
                  <a:srgbClr val="F3F3F3"/>
                </a:solidFill>
                <a:latin typeface="Open Sans Light"/>
                <a:ea typeface="Open Sans Light"/>
                <a:cs typeface="Open Sans Light"/>
                <a:sym typeface="Open Sans Light"/>
              </a:rPr>
              <a:t>Increase people and business performance</a:t>
            </a:r>
            <a:endParaRPr sz="2000">
              <a:solidFill>
                <a:srgbClr val="F3F3F3"/>
              </a:solidFill>
              <a:latin typeface="Open Sans Light"/>
              <a:ea typeface="Open Sans Light"/>
              <a:cs typeface="Open Sans Light"/>
              <a:sym typeface="Open Sans Light"/>
            </a:endParaRPr>
          </a:p>
          <a:p>
            <a:pPr indent="0" lvl="0" marL="0" rtl="0" algn="ctr">
              <a:spcBef>
                <a:spcPts val="0"/>
              </a:spcBef>
              <a:spcAft>
                <a:spcPts val="0"/>
              </a:spcAft>
              <a:buClr>
                <a:schemeClr val="dk1"/>
              </a:buClr>
              <a:buSzPts val="1100"/>
              <a:buFont typeface="Arial"/>
              <a:buNone/>
            </a:pPr>
            <a:r>
              <a:rPr lang="en-NZ" sz="2000">
                <a:solidFill>
                  <a:srgbClr val="F3F3F3"/>
                </a:solidFill>
                <a:latin typeface="Open Sans Light"/>
                <a:ea typeface="Open Sans Light"/>
                <a:cs typeface="Open Sans Light"/>
                <a:sym typeface="Open Sans Light"/>
              </a:rPr>
              <a:t>Drive revenue</a:t>
            </a:r>
            <a:endParaRPr sz="2000">
              <a:solidFill>
                <a:srgbClr val="F3F3F3"/>
              </a:solidFill>
              <a:latin typeface="Open Sans Light"/>
              <a:ea typeface="Open Sans Light"/>
              <a:cs typeface="Open Sans Light"/>
              <a:sym typeface="Open Sans Light"/>
            </a:endParaRPr>
          </a:p>
          <a:p>
            <a:pPr indent="0" lvl="0" marL="0" rtl="0" algn="ctr">
              <a:spcBef>
                <a:spcPts val="0"/>
              </a:spcBef>
              <a:spcAft>
                <a:spcPts val="0"/>
              </a:spcAft>
              <a:buClr>
                <a:schemeClr val="dk1"/>
              </a:buClr>
              <a:buSzPts val="1100"/>
              <a:buFont typeface="Arial"/>
              <a:buNone/>
            </a:pPr>
            <a:r>
              <a:rPr lang="en-NZ" sz="2000">
                <a:solidFill>
                  <a:srgbClr val="F3F3F3"/>
                </a:solidFill>
                <a:latin typeface="Open Sans Light"/>
                <a:ea typeface="Open Sans Light"/>
                <a:cs typeface="Open Sans Light"/>
                <a:sym typeface="Open Sans Light"/>
              </a:rPr>
              <a:t>Retain top talent</a:t>
            </a:r>
            <a:endParaRPr b="1" sz="2400">
              <a:solidFill>
                <a:srgbClr val="F3F3F3"/>
              </a:solidFill>
              <a:latin typeface="Open Sans"/>
              <a:ea typeface="Open Sans"/>
              <a:cs typeface="Open Sans"/>
              <a:sym typeface="Open Sans"/>
            </a:endParaRPr>
          </a:p>
        </p:txBody>
      </p:sp>
      <p:pic>
        <p:nvPicPr>
          <p:cNvPr id="180" name="Google Shape;180;p31"/>
          <p:cNvPicPr preferRelativeResize="0"/>
          <p:nvPr/>
        </p:nvPicPr>
        <p:blipFill>
          <a:blip r:embed="rId4">
            <a:alphaModFix/>
          </a:blip>
          <a:stretch>
            <a:fillRect/>
          </a:stretch>
        </p:blipFill>
        <p:spPr>
          <a:xfrm>
            <a:off x="3789288" y="619125"/>
            <a:ext cx="1565423" cy="37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7" name="Google Shape;57;p14"/>
          <p:cNvPicPr preferRelativeResize="0"/>
          <p:nvPr/>
        </p:nvPicPr>
        <p:blipFill>
          <a:blip r:embed="rId3">
            <a:alphaModFix/>
          </a:blip>
          <a:stretch>
            <a:fillRect/>
          </a:stretch>
        </p:blipFill>
        <p:spPr>
          <a:xfrm>
            <a:off x="4927" y="0"/>
            <a:ext cx="9134148" cy="5143501"/>
          </a:xfrm>
          <a:prstGeom prst="rect">
            <a:avLst/>
          </a:prstGeom>
          <a:noFill/>
          <a:ln>
            <a:noFill/>
          </a:ln>
        </p:spPr>
      </p:pic>
      <p:sp>
        <p:nvSpPr>
          <p:cNvPr id="58" name="Google Shape;58;p14"/>
          <p:cNvSpPr txBox="1"/>
          <p:nvPr/>
        </p:nvSpPr>
        <p:spPr>
          <a:xfrm>
            <a:off x="391900" y="444475"/>
            <a:ext cx="8520600" cy="750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NZ" sz="3000">
                <a:solidFill>
                  <a:srgbClr val="FFFFFF"/>
                </a:solidFill>
                <a:latin typeface="Open Sans"/>
                <a:ea typeface="Open Sans"/>
                <a:cs typeface="Open Sans"/>
                <a:sym typeface="Open Sans"/>
              </a:rPr>
              <a:t>Our Presenters Today</a:t>
            </a:r>
            <a:endParaRPr sz="3000">
              <a:solidFill>
                <a:srgbClr val="FFFFFF"/>
              </a:solidFill>
              <a:latin typeface="Open Sans"/>
              <a:ea typeface="Open Sans"/>
              <a:cs typeface="Open Sans"/>
              <a:sym typeface="Open Sans"/>
            </a:endParaRPr>
          </a:p>
        </p:txBody>
      </p:sp>
      <p:sp>
        <p:nvSpPr>
          <p:cNvPr id="59" name="Google Shape;59;p14"/>
          <p:cNvSpPr txBox="1"/>
          <p:nvPr/>
        </p:nvSpPr>
        <p:spPr>
          <a:xfrm>
            <a:off x="1305825" y="3732625"/>
            <a:ext cx="2670900" cy="4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NZ" sz="1000">
                <a:solidFill>
                  <a:srgbClr val="FFFFFF"/>
                </a:solidFill>
                <a:latin typeface="Open Sans"/>
                <a:ea typeface="Open Sans"/>
                <a:cs typeface="Open Sans"/>
                <a:sym typeface="Open Sans"/>
              </a:rPr>
              <a:t>Rick Swaleh</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lang="en-NZ" sz="1000">
                <a:solidFill>
                  <a:srgbClr val="FFFFFF"/>
                </a:solidFill>
                <a:latin typeface="Open Sans"/>
                <a:ea typeface="Open Sans"/>
                <a:cs typeface="Open Sans"/>
                <a:sym typeface="Open Sans"/>
              </a:rPr>
              <a:t>Account Executive, Docebo</a:t>
            </a:r>
            <a:endParaRPr sz="1000">
              <a:solidFill>
                <a:srgbClr val="FFFFFF"/>
              </a:solidFill>
              <a:latin typeface="Open Sans"/>
              <a:ea typeface="Open Sans"/>
              <a:cs typeface="Open Sans"/>
              <a:sym typeface="Open Sans"/>
            </a:endParaRPr>
          </a:p>
        </p:txBody>
      </p:sp>
      <p:sp>
        <p:nvSpPr>
          <p:cNvPr id="60" name="Google Shape;60;p14"/>
          <p:cNvSpPr txBox="1"/>
          <p:nvPr/>
        </p:nvSpPr>
        <p:spPr>
          <a:xfrm>
            <a:off x="4906025" y="3796650"/>
            <a:ext cx="2971500" cy="4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NZ" sz="1000">
                <a:solidFill>
                  <a:srgbClr val="FFFFFF"/>
                </a:solidFill>
                <a:latin typeface="Open Sans"/>
                <a:ea typeface="Open Sans"/>
                <a:cs typeface="Open Sans"/>
                <a:sym typeface="Open Sans"/>
              </a:rPr>
              <a:t>Beryl Oldham</a:t>
            </a:r>
            <a:endParaRPr b="1" sz="1000">
              <a:solidFill>
                <a:srgbClr val="FFFFFF"/>
              </a:solidFill>
              <a:latin typeface="Open Sans"/>
              <a:ea typeface="Open Sans"/>
              <a:cs typeface="Open Sans"/>
              <a:sym typeface="Open Sans"/>
            </a:endParaRPr>
          </a:p>
          <a:p>
            <a:pPr indent="0" lvl="0" marL="0" rtl="0" algn="ctr">
              <a:spcBef>
                <a:spcPts val="0"/>
              </a:spcBef>
              <a:spcAft>
                <a:spcPts val="0"/>
              </a:spcAft>
              <a:buNone/>
            </a:pPr>
            <a:r>
              <a:rPr lang="en-NZ" sz="1000">
                <a:solidFill>
                  <a:srgbClr val="FFFFFF"/>
                </a:solidFill>
                <a:latin typeface="Open Sans"/>
                <a:ea typeface="Open Sans"/>
                <a:cs typeface="Open Sans"/>
                <a:sym typeface="Open Sans"/>
              </a:rPr>
              <a:t>Managing Director, Complete Learning Solutions</a:t>
            </a:r>
            <a:endParaRPr sz="1000">
              <a:solidFill>
                <a:srgbClr val="FFFFFF"/>
              </a:solidFill>
              <a:latin typeface="Open Sans"/>
              <a:ea typeface="Open Sans"/>
              <a:cs typeface="Open Sans"/>
              <a:sym typeface="Open Sans"/>
            </a:endParaRPr>
          </a:p>
        </p:txBody>
      </p:sp>
      <p:pic>
        <p:nvPicPr>
          <p:cNvPr id="61" name="Google Shape;61;p14"/>
          <p:cNvPicPr preferRelativeResize="0"/>
          <p:nvPr/>
        </p:nvPicPr>
        <p:blipFill>
          <a:blip r:embed="rId4">
            <a:alphaModFix/>
          </a:blip>
          <a:stretch>
            <a:fillRect/>
          </a:stretch>
        </p:blipFill>
        <p:spPr>
          <a:xfrm>
            <a:off x="4969434" y="1523725"/>
            <a:ext cx="2422115" cy="2166850"/>
          </a:xfrm>
          <a:prstGeom prst="rect">
            <a:avLst/>
          </a:prstGeom>
          <a:noFill/>
          <a:ln>
            <a:noFill/>
          </a:ln>
        </p:spPr>
      </p:pic>
      <p:pic>
        <p:nvPicPr>
          <p:cNvPr id="62" name="Google Shape;62;p14"/>
          <p:cNvPicPr preferRelativeResize="0"/>
          <p:nvPr/>
        </p:nvPicPr>
        <p:blipFill>
          <a:blip r:embed="rId5">
            <a:alphaModFix/>
          </a:blip>
          <a:stretch>
            <a:fillRect/>
          </a:stretch>
        </p:blipFill>
        <p:spPr>
          <a:xfrm>
            <a:off x="1702788" y="1461800"/>
            <a:ext cx="2111213" cy="2219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32"/>
          <p:cNvPicPr preferRelativeResize="0"/>
          <p:nvPr/>
        </p:nvPicPr>
        <p:blipFill rotWithShape="1">
          <a:blip r:embed="rId3">
            <a:alphaModFix/>
          </a:blip>
          <a:srcRect b="0" l="0" r="0" t="0"/>
          <a:stretch/>
        </p:blipFill>
        <p:spPr>
          <a:xfrm>
            <a:off x="0" y="4610840"/>
            <a:ext cx="9144000" cy="532660"/>
          </a:xfrm>
          <a:prstGeom prst="rect">
            <a:avLst/>
          </a:prstGeom>
          <a:noFill/>
          <a:ln>
            <a:noFill/>
          </a:ln>
        </p:spPr>
      </p:pic>
      <p:pic>
        <p:nvPicPr>
          <p:cNvPr id="186" name="Google Shape;186;p32"/>
          <p:cNvPicPr preferRelativeResize="0"/>
          <p:nvPr/>
        </p:nvPicPr>
        <p:blipFill>
          <a:blip r:embed="rId4">
            <a:alphaModFix/>
          </a:blip>
          <a:stretch>
            <a:fillRect/>
          </a:stretch>
        </p:blipFill>
        <p:spPr>
          <a:xfrm>
            <a:off x="152375" y="819725"/>
            <a:ext cx="8839199" cy="3261596"/>
          </a:xfrm>
          <a:prstGeom prst="rect">
            <a:avLst/>
          </a:prstGeom>
          <a:noFill/>
          <a:ln>
            <a:noFill/>
          </a:ln>
        </p:spPr>
      </p:pic>
      <p:sp>
        <p:nvSpPr>
          <p:cNvPr id="187" name="Google Shape;187;p32"/>
          <p:cNvSpPr txBox="1"/>
          <p:nvPr/>
        </p:nvSpPr>
        <p:spPr>
          <a:xfrm>
            <a:off x="152400" y="152400"/>
            <a:ext cx="8653500" cy="53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NZ" sz="2000">
                <a:solidFill>
                  <a:srgbClr val="0465AC"/>
                </a:solidFill>
                <a:latin typeface="Open Sans"/>
                <a:ea typeface="Open Sans"/>
                <a:cs typeface="Open Sans"/>
                <a:sym typeface="Open Sans"/>
              </a:rPr>
              <a:t>OUR UNIQUE STRENGTHS</a:t>
            </a:r>
            <a:endParaRPr b="1" sz="2000">
              <a:solidFill>
                <a:srgbClr val="0465AC"/>
              </a:solidFill>
              <a:latin typeface="Open Sans"/>
              <a:ea typeface="Open Sans"/>
              <a:cs typeface="Open Sans"/>
              <a:sym typeface="Open Sans"/>
            </a:endParaRPr>
          </a:p>
        </p:txBody>
      </p:sp>
      <p:sp>
        <p:nvSpPr>
          <p:cNvPr id="188" name="Google Shape;188;p32"/>
          <p:cNvSpPr txBox="1"/>
          <p:nvPr/>
        </p:nvSpPr>
        <p:spPr>
          <a:xfrm>
            <a:off x="886325" y="4081325"/>
            <a:ext cx="7836900" cy="43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NZ">
                <a:solidFill>
                  <a:srgbClr val="0465AC"/>
                </a:solidFill>
                <a:latin typeface="Open Sans Light"/>
                <a:ea typeface="Open Sans Light"/>
                <a:cs typeface="Open Sans Light"/>
                <a:sym typeface="Open Sans Light"/>
              </a:rPr>
              <a:t>Releasing first to market, learner-centric technology at an unmatched pace in the industry</a:t>
            </a:r>
            <a:endParaRPr>
              <a:solidFill>
                <a:srgbClr val="0465AC"/>
              </a:solidFill>
              <a:latin typeface="Open Sans Light"/>
              <a:ea typeface="Open Sans Light"/>
              <a:cs typeface="Open Sans Light"/>
              <a:sym typeface="Open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33"/>
          <p:cNvPicPr preferRelativeResize="0"/>
          <p:nvPr/>
        </p:nvPicPr>
        <p:blipFill rotWithShape="1">
          <a:blip r:embed="rId3">
            <a:alphaModFix/>
          </a:blip>
          <a:srcRect b="0" l="0" r="0" t="0"/>
          <a:stretch/>
        </p:blipFill>
        <p:spPr>
          <a:xfrm>
            <a:off x="0" y="0"/>
            <a:ext cx="9143998" cy="5149038"/>
          </a:xfrm>
          <a:prstGeom prst="rect">
            <a:avLst/>
          </a:prstGeom>
          <a:noFill/>
          <a:ln>
            <a:noFill/>
          </a:ln>
        </p:spPr>
      </p:pic>
      <p:sp>
        <p:nvSpPr>
          <p:cNvPr id="194" name="Google Shape;194;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NZ">
                <a:solidFill>
                  <a:schemeClr val="lt1"/>
                </a:solidFill>
              </a:rPr>
              <a:t>Thank you </a:t>
            </a:r>
            <a:br>
              <a:rPr lang="en-NZ">
                <a:solidFill>
                  <a:schemeClr val="lt1"/>
                </a:solidFill>
              </a:rPr>
            </a:br>
            <a:br>
              <a:rPr lang="en-NZ">
                <a:solidFill>
                  <a:srgbClr val="FFFFFF"/>
                </a:solidFill>
              </a:rPr>
            </a:br>
            <a:r>
              <a:rPr lang="en-NZ" sz="2400" u="sng">
                <a:solidFill>
                  <a:srgbClr val="FFFFFF"/>
                </a:solidFill>
                <a:hlinkClick r:id="rId4"/>
              </a:rPr>
              <a:t>www.completelearning.co.nz</a:t>
            </a:r>
            <a:endParaRPr sz="2400">
              <a:solidFill>
                <a:srgbClr val="FFFFFF"/>
              </a:solidFill>
            </a:endParaRPr>
          </a:p>
          <a:p>
            <a:pPr indent="0" lvl="0" marL="0" rtl="0" algn="ctr">
              <a:lnSpc>
                <a:spcPct val="100000"/>
              </a:lnSpc>
              <a:spcBef>
                <a:spcPts val="0"/>
              </a:spcBef>
              <a:spcAft>
                <a:spcPts val="0"/>
              </a:spcAft>
              <a:buSzPts val="3600"/>
              <a:buNone/>
            </a:pPr>
            <a:r>
              <a:rPr lang="en-NZ" sz="2400" u="sng">
                <a:solidFill>
                  <a:srgbClr val="FFFFFF"/>
                </a:solidFill>
                <a:hlinkClick r:id="rId5"/>
              </a:rPr>
              <a:t>www.docebo.com</a:t>
            </a:r>
            <a:r>
              <a:rPr lang="en-NZ" sz="2400">
                <a:solidFill>
                  <a:srgbClr val="FFFFFF"/>
                </a:solidFill>
              </a:rPr>
              <a:t> </a:t>
            </a:r>
            <a:endParaRPr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1" y="4674550"/>
            <a:ext cx="9144000" cy="6069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800"/>
              <a:buNone/>
            </a:pPr>
            <a:r>
              <a:rPr lang="en-NZ" sz="1700" u="sng">
                <a:solidFill>
                  <a:schemeClr val="hlink"/>
                </a:solidFill>
                <a:hlinkClick r:id="rId3"/>
              </a:rPr>
              <a:t>https://www.docebo.com/resource/future-of-work-enterprise-learning-strategy-2020-report/</a:t>
            </a:r>
            <a:endParaRPr sz="1700"/>
          </a:p>
        </p:txBody>
      </p:sp>
      <p:pic>
        <p:nvPicPr>
          <p:cNvPr id="68" name="Google Shape;68;p15"/>
          <p:cNvPicPr preferRelativeResize="0"/>
          <p:nvPr/>
        </p:nvPicPr>
        <p:blipFill rotWithShape="1">
          <a:blip r:embed="rId4">
            <a:alphaModFix/>
          </a:blip>
          <a:srcRect b="0" l="0" r="0" t="0"/>
          <a:stretch/>
        </p:blipFill>
        <p:spPr>
          <a:xfrm>
            <a:off x="0" y="-1"/>
            <a:ext cx="9144001" cy="48340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4927" y="0"/>
            <a:ext cx="9134148" cy="5143501"/>
          </a:xfrm>
          <a:prstGeom prst="rect">
            <a:avLst/>
          </a:prstGeom>
          <a:noFill/>
          <a:ln>
            <a:noFill/>
          </a:ln>
        </p:spPr>
      </p:pic>
      <p:sp>
        <p:nvSpPr>
          <p:cNvPr id="74" name="Google Shape;74;p1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NZ" sz="3000">
                <a:solidFill>
                  <a:schemeClr val="lt1"/>
                </a:solidFill>
                <a:latin typeface="Open Sans"/>
                <a:ea typeface="Open Sans"/>
                <a:cs typeface="Open Sans"/>
                <a:sym typeface="Open Sans"/>
              </a:rPr>
              <a:t>Stay Ahead of The Competition With a Top-Notch Learning &amp; Development Strategy</a:t>
            </a:r>
            <a:endParaRPr sz="30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185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NZ">
                <a:solidFill>
                  <a:srgbClr val="3D85C6"/>
                </a:solidFill>
                <a:latin typeface="Open Sans"/>
                <a:ea typeface="Open Sans"/>
                <a:cs typeface="Open Sans"/>
                <a:sym typeface="Open Sans"/>
              </a:rPr>
              <a:t>4 Trends in Learning And Development</a:t>
            </a:r>
            <a:endParaRPr b="1">
              <a:solidFill>
                <a:srgbClr val="3D85C6"/>
              </a:solidFill>
              <a:latin typeface="Open Sans"/>
              <a:ea typeface="Open Sans"/>
              <a:cs typeface="Open Sans"/>
              <a:sym typeface="Open Sans"/>
            </a:endParaRPr>
          </a:p>
          <a:p>
            <a:pPr indent="0" lvl="0" marL="0" rtl="0" algn="l">
              <a:spcBef>
                <a:spcPts val="0"/>
              </a:spcBef>
              <a:spcAft>
                <a:spcPts val="0"/>
              </a:spcAft>
              <a:buNone/>
            </a:pPr>
            <a:r>
              <a:t/>
            </a:r>
            <a:endParaRPr>
              <a:solidFill>
                <a:srgbClr val="3D85C6"/>
              </a:solidFill>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pen Sans"/>
              <a:buChar char="●"/>
            </a:pPr>
            <a:r>
              <a:rPr lang="en-NZ">
                <a:latin typeface="Open Sans"/>
                <a:ea typeface="Open Sans"/>
                <a:cs typeface="Open Sans"/>
                <a:sym typeface="Open Sans"/>
              </a:rPr>
              <a:t>Social and collaborative tools</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NZ">
                <a:latin typeface="Open Sans"/>
                <a:ea typeface="Open Sans"/>
                <a:cs typeface="Open Sans"/>
                <a:sym typeface="Open Sans"/>
              </a:rPr>
              <a:t>Mobile Learning</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NZ">
                <a:latin typeface="Open Sans"/>
                <a:ea typeface="Open Sans"/>
                <a:cs typeface="Open Sans"/>
                <a:sym typeface="Open Sans"/>
              </a:rPr>
              <a:t>Business intelligence</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NZ">
                <a:latin typeface="Open Sans"/>
                <a:ea typeface="Open Sans"/>
                <a:cs typeface="Open Sans"/>
                <a:sym typeface="Open Sans"/>
              </a:rPr>
              <a:t>Satisfying the needs of multiple learner </a:t>
            </a:r>
            <a:endParaRPr>
              <a:latin typeface="Open Sans"/>
              <a:ea typeface="Open Sans"/>
              <a:cs typeface="Open Sans"/>
              <a:sym typeface="Open Sans"/>
            </a:endParaRPr>
          </a:p>
          <a:p>
            <a:pPr indent="0" lvl="0" marL="457200" rtl="0" algn="l">
              <a:spcBef>
                <a:spcPts val="0"/>
              </a:spcBef>
              <a:spcAft>
                <a:spcPts val="0"/>
              </a:spcAft>
              <a:buNone/>
            </a:pPr>
            <a:r>
              <a:rPr lang="en-NZ">
                <a:latin typeface="Open Sans"/>
                <a:ea typeface="Open Sans"/>
                <a:cs typeface="Open Sans"/>
                <a:sym typeface="Open Sans"/>
              </a:rPr>
              <a:t>audiences</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000000"/>
              </a:solidFill>
            </a:endParaRPr>
          </a:p>
        </p:txBody>
      </p:sp>
      <p:pic>
        <p:nvPicPr>
          <p:cNvPr id="81" name="Google Shape;81;p17"/>
          <p:cNvPicPr preferRelativeResize="0"/>
          <p:nvPr/>
        </p:nvPicPr>
        <p:blipFill>
          <a:blip r:embed="rId3">
            <a:alphaModFix/>
          </a:blip>
          <a:stretch>
            <a:fillRect/>
          </a:stretch>
        </p:blipFill>
        <p:spPr>
          <a:xfrm>
            <a:off x="0" y="4610840"/>
            <a:ext cx="9143998" cy="532660"/>
          </a:xfrm>
          <a:prstGeom prst="rect">
            <a:avLst/>
          </a:prstGeom>
          <a:noFill/>
          <a:ln>
            <a:noFill/>
          </a:ln>
        </p:spPr>
      </p:pic>
      <p:pic>
        <p:nvPicPr>
          <p:cNvPr descr="iPhone6_mockup_front_white.png" id="82" name="Google Shape;82;p17"/>
          <p:cNvPicPr preferRelativeResize="0"/>
          <p:nvPr/>
        </p:nvPicPr>
        <p:blipFill rotWithShape="1">
          <a:blip r:embed="rId4">
            <a:alphaModFix/>
          </a:blip>
          <a:srcRect b="3065" l="8011" r="8011" t="1423"/>
          <a:stretch/>
        </p:blipFill>
        <p:spPr>
          <a:xfrm>
            <a:off x="6654701" y="863550"/>
            <a:ext cx="1919549" cy="3416402"/>
          </a:xfrm>
          <a:prstGeom prst="rect">
            <a:avLst/>
          </a:prstGeom>
          <a:noFill/>
          <a:ln>
            <a:noFill/>
          </a:ln>
        </p:spPr>
      </p:pic>
      <p:pic>
        <p:nvPicPr>
          <p:cNvPr id="83" name="Google Shape;83;p17"/>
          <p:cNvPicPr preferRelativeResize="0"/>
          <p:nvPr/>
        </p:nvPicPr>
        <p:blipFill rotWithShape="1">
          <a:blip r:embed="rId5">
            <a:alphaModFix/>
          </a:blip>
          <a:srcRect b="941" l="0" r="0" t="951"/>
          <a:stretch/>
        </p:blipFill>
        <p:spPr>
          <a:xfrm>
            <a:off x="6893275" y="1358475"/>
            <a:ext cx="1393575" cy="2476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4927" y="0"/>
            <a:ext cx="9134148" cy="5143501"/>
          </a:xfrm>
          <a:prstGeom prst="rect">
            <a:avLst/>
          </a:prstGeom>
          <a:noFill/>
          <a:ln>
            <a:noFill/>
          </a:ln>
        </p:spPr>
      </p:pic>
      <p:sp>
        <p:nvSpPr>
          <p:cNvPr id="89" name="Google Shape;89;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NZ">
                <a:solidFill>
                  <a:schemeClr val="lt1"/>
                </a:solidFill>
                <a:latin typeface="Open Sans"/>
                <a:ea typeface="Open Sans"/>
                <a:cs typeface="Open Sans"/>
                <a:sym typeface="Open Sans"/>
              </a:rPr>
              <a:t>How Are Businesses Approaching Innovation?</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idx="2" type="body"/>
          </p:nvPr>
        </p:nvSpPr>
        <p:spPr>
          <a:xfrm>
            <a:off x="2918151" y="1216430"/>
            <a:ext cx="6225900" cy="37089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a:p>
          <a:p>
            <a:pPr indent="-228600" lvl="0" marL="45720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Font typeface="Open Sans"/>
              <a:buChar char="●"/>
            </a:pPr>
            <a:r>
              <a:rPr lang="en-NZ">
                <a:latin typeface="Open Sans"/>
                <a:ea typeface="Open Sans"/>
                <a:cs typeface="Open Sans"/>
                <a:sym typeface="Open Sans"/>
              </a:rPr>
              <a:t>My name is Beryl Oldham and I am the Managing Director of Complete Learning Solutions.</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NZ">
                <a:latin typeface="Open Sans"/>
                <a:ea typeface="Open Sans"/>
                <a:cs typeface="Open Sans"/>
                <a:sym typeface="Open Sans"/>
              </a:rPr>
              <a:t>As our name suggests, we provide a complete range of solutions that cover every aspect of organisational learning and development. </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NZ">
                <a:latin typeface="Open Sans"/>
                <a:ea typeface="Open Sans"/>
                <a:cs typeface="Open Sans"/>
                <a:sym typeface="Open Sans"/>
              </a:rPr>
              <a:t>We are proud to partner with Docebo in the APAC Region and we offer sales, service, and administrative and technical support.</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NZ">
                <a:latin typeface="Open Sans"/>
                <a:ea typeface="Open Sans"/>
                <a:cs typeface="Open Sans"/>
                <a:sym typeface="Open Sans"/>
              </a:rPr>
              <a:t>If you would like a copy of these slides after the presentation, please download from </a:t>
            </a:r>
            <a:r>
              <a:rPr lang="en-NZ" u="sng">
                <a:solidFill>
                  <a:schemeClr val="hlink"/>
                </a:solidFill>
                <a:latin typeface="Open Sans"/>
                <a:ea typeface="Open Sans"/>
                <a:cs typeface="Open Sans"/>
                <a:sym typeface="Open Sans"/>
                <a:hlinkClick r:id="rId3"/>
              </a:rPr>
              <a:t>https://www.completelearning.co.nz/resources</a:t>
            </a:r>
            <a:endParaRPr>
              <a:solidFill>
                <a:srgbClr val="0070C0"/>
              </a:solidFill>
              <a:latin typeface="Open Sans"/>
              <a:ea typeface="Open Sans"/>
              <a:cs typeface="Open Sans"/>
              <a:sym typeface="Open Sans"/>
            </a:endParaRPr>
          </a:p>
        </p:txBody>
      </p:sp>
      <p:pic>
        <p:nvPicPr>
          <p:cNvPr descr="A person wearing a suit and tie&#10;&#10;Description automatically generated" id="95" name="Google Shape;95;p19"/>
          <p:cNvPicPr preferRelativeResize="0"/>
          <p:nvPr/>
        </p:nvPicPr>
        <p:blipFill rotWithShape="1">
          <a:blip r:embed="rId4">
            <a:alphaModFix/>
          </a:blip>
          <a:srcRect b="0" l="0" r="0" t="0"/>
          <a:stretch/>
        </p:blipFill>
        <p:spPr>
          <a:xfrm>
            <a:off x="0" y="998242"/>
            <a:ext cx="2747226" cy="4145258"/>
          </a:xfrm>
          <a:prstGeom prst="rect">
            <a:avLst/>
          </a:prstGeom>
          <a:noFill/>
          <a:ln>
            <a:noFill/>
          </a:ln>
        </p:spPr>
      </p:pic>
      <p:pic>
        <p:nvPicPr>
          <p:cNvPr descr="A close up of a sign&#10;&#10;Description automatically generated" id="96" name="Google Shape;96;p19"/>
          <p:cNvPicPr preferRelativeResize="0"/>
          <p:nvPr/>
        </p:nvPicPr>
        <p:blipFill rotWithShape="1">
          <a:blip r:embed="rId5">
            <a:alphaModFix/>
          </a:blip>
          <a:srcRect b="0" l="0" r="0" t="0"/>
          <a:stretch/>
        </p:blipFill>
        <p:spPr>
          <a:xfrm>
            <a:off x="5383850" y="0"/>
            <a:ext cx="3388171" cy="11070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03975" y="3103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NZ">
                <a:solidFill>
                  <a:srgbClr val="3D85C6"/>
                </a:solidFill>
                <a:latin typeface="Open Sans"/>
                <a:ea typeface="Open Sans"/>
                <a:cs typeface="Open Sans"/>
                <a:sym typeface="Open Sans"/>
              </a:rPr>
              <a:t>The future of learning is now…</a:t>
            </a:r>
            <a:endParaRPr>
              <a:solidFill>
                <a:srgbClr val="3D85C6"/>
              </a:solidFill>
              <a:latin typeface="Open Sans"/>
              <a:ea typeface="Open Sans"/>
              <a:cs typeface="Open Sans"/>
              <a:sym typeface="Open Sans"/>
            </a:endParaRPr>
          </a:p>
        </p:txBody>
      </p:sp>
      <p:sp>
        <p:nvSpPr>
          <p:cNvPr id="102" name="Google Shape;102;p20"/>
          <p:cNvSpPr txBox="1"/>
          <p:nvPr>
            <p:ph idx="1" type="body"/>
          </p:nvPr>
        </p:nvSpPr>
        <p:spPr>
          <a:xfrm>
            <a:off x="132467" y="1017724"/>
            <a:ext cx="8879100" cy="345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NZ" sz="1400">
                <a:latin typeface="Open Sans"/>
                <a:ea typeface="Open Sans"/>
                <a:cs typeface="Open Sans"/>
                <a:sym typeface="Open Sans"/>
              </a:rPr>
              <a:t>Workplaces are undergoing radical changes in 2020, creating a new normal for both organisations and individuals. </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We are in the midst of a massive, fast-paced shift and there will be an enduring impact on work and workplaces.  To quote Dianna Vienne</a:t>
            </a:r>
            <a:r>
              <a:rPr lang="en-NZ" sz="1400" u="sng">
                <a:solidFill>
                  <a:schemeClr val="hlink"/>
                </a:solidFill>
                <a:latin typeface="Open Sans"/>
                <a:ea typeface="Open Sans"/>
                <a:cs typeface="Open Sans"/>
                <a:sym typeface="Open Sans"/>
                <a:hlinkClick r:id="rId3"/>
              </a:rPr>
              <a:t> </a:t>
            </a:r>
            <a:r>
              <a:rPr i="1" lang="en-NZ" sz="1400" u="sng">
                <a:solidFill>
                  <a:schemeClr val="hlink"/>
                </a:solidFill>
                <a:latin typeface="Open Sans"/>
                <a:ea typeface="Open Sans"/>
                <a:cs typeface="Open Sans"/>
                <a:sym typeface="Open Sans"/>
                <a:hlinkClick r:id="rId4"/>
              </a:rPr>
              <a:t>https://www.fastcompany.com/90496811/5-changes-to-expect-in-the-workplace-after-covid-19</a:t>
            </a:r>
            <a:r>
              <a:rPr lang="en-NZ" sz="1400">
                <a:latin typeface="Open Sans"/>
                <a:ea typeface="Open Sans"/>
                <a:cs typeface="Open Sans"/>
                <a:sym typeface="Open Sans"/>
              </a:rPr>
              <a:t>, </a:t>
            </a:r>
            <a:r>
              <a:rPr i="1" lang="en-NZ" sz="1400">
                <a:latin typeface="Open Sans"/>
                <a:ea typeface="Open Sans"/>
                <a:cs typeface="Open Sans"/>
                <a:sym typeface="Open Sans"/>
              </a:rPr>
              <a:t>“Even the word “workplace” suddenly seems obsolete, as the physical location in which we now work has merged with the places in which we eat, sleep, learn, exercise, and play.”</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The implications for L&amp;D teams are immense: their work will need to change to support new business needs as well as individuals who have now enjoyed more flexibility and autonomy in their working practices.</a:t>
            </a:r>
            <a:endParaRPr>
              <a:latin typeface="Open Sans"/>
              <a:ea typeface="Open Sans"/>
              <a:cs typeface="Open Sans"/>
              <a:sym typeface="Open Sans"/>
            </a:endParaRPr>
          </a:p>
          <a:p>
            <a:pPr indent="0" lvl="0" marL="0" rtl="0" algn="r">
              <a:lnSpc>
                <a:spcPct val="115000"/>
              </a:lnSpc>
              <a:spcBef>
                <a:spcPts val="1600"/>
              </a:spcBef>
              <a:spcAft>
                <a:spcPts val="0"/>
              </a:spcAft>
              <a:buSzPts val="1800"/>
              <a:buNone/>
            </a:pPr>
            <a:r>
              <a:rPr lang="en-NZ" sz="1400">
                <a:latin typeface="Open Sans"/>
                <a:ea typeface="Open Sans"/>
                <a:cs typeface="Open Sans"/>
                <a:sym typeface="Open Sans"/>
              </a:rPr>
              <a:t>- Jane Hart </a:t>
            </a:r>
            <a:r>
              <a:rPr i="1" lang="en-NZ" sz="1400" u="sng">
                <a:solidFill>
                  <a:schemeClr val="hlink"/>
                </a:solidFill>
                <a:latin typeface="Open Sans"/>
                <a:ea typeface="Open Sans"/>
                <a:cs typeface="Open Sans"/>
                <a:sym typeface="Open Sans"/>
                <a:hlinkClick r:id="rId5"/>
              </a:rPr>
              <a:t>https://www.modernworkplacelearning.com/cild/</a:t>
            </a:r>
            <a:endParaRPr i="1" sz="1400">
              <a:solidFill>
                <a:srgbClr val="0070C0"/>
              </a:solidFill>
              <a:latin typeface="Open Sans"/>
              <a:ea typeface="Open Sans"/>
              <a:cs typeface="Open Sans"/>
              <a:sym typeface="Open Sans"/>
            </a:endParaRPr>
          </a:p>
          <a:p>
            <a:pPr indent="0" lvl="0" marL="0" rtl="0" algn="r">
              <a:lnSpc>
                <a:spcPct val="115000"/>
              </a:lnSpc>
              <a:spcBef>
                <a:spcPts val="1600"/>
              </a:spcBef>
              <a:spcAft>
                <a:spcPts val="1600"/>
              </a:spcAft>
              <a:buSzPts val="1800"/>
              <a:buNone/>
            </a:pPr>
            <a:r>
              <a:t/>
            </a:r>
            <a:endParaRPr i="1" sz="1400"/>
          </a:p>
        </p:txBody>
      </p:sp>
      <p:pic>
        <p:nvPicPr>
          <p:cNvPr id="103" name="Google Shape;103;p20"/>
          <p:cNvPicPr preferRelativeResize="0"/>
          <p:nvPr/>
        </p:nvPicPr>
        <p:blipFill rotWithShape="1">
          <a:blip r:embed="rId6">
            <a:alphaModFix/>
          </a:blip>
          <a:srcRect b="0" l="0" r="0" t="0"/>
          <a:stretch/>
        </p:blipFill>
        <p:spPr>
          <a:xfrm>
            <a:off x="0" y="4610840"/>
            <a:ext cx="9143998" cy="5326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NZ">
                <a:solidFill>
                  <a:srgbClr val="3D85C6"/>
                </a:solidFill>
                <a:latin typeface="Open Sans"/>
                <a:ea typeface="Open Sans"/>
                <a:cs typeface="Open Sans"/>
                <a:sym typeface="Open Sans"/>
              </a:rPr>
              <a:t>The future of learning is now…</a:t>
            </a:r>
            <a:endParaRPr>
              <a:solidFill>
                <a:srgbClr val="3D85C6"/>
              </a:solidFill>
              <a:latin typeface="Open Sans"/>
              <a:ea typeface="Open Sans"/>
              <a:cs typeface="Open Sans"/>
              <a:sym typeface="Open Sans"/>
            </a:endParaRPr>
          </a:p>
        </p:txBody>
      </p:sp>
      <p:sp>
        <p:nvSpPr>
          <p:cNvPr id="109" name="Google Shape;109;p21"/>
          <p:cNvSpPr txBox="1"/>
          <p:nvPr>
            <p:ph idx="1" type="body"/>
          </p:nvPr>
        </p:nvSpPr>
        <p:spPr>
          <a:xfrm>
            <a:off x="311700" y="13275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NZ" sz="1400">
                <a:latin typeface="Open Sans"/>
                <a:ea typeface="Open Sans"/>
                <a:cs typeface="Open Sans"/>
                <a:sym typeface="Open Sans"/>
              </a:rPr>
              <a:t>Remote working will not go away and neither will remote learning.</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We have a growing skills gap as people struggle to keep up with the pace of change.</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Organizations must deliver personalized learning opportunities to address current and future needs.</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Corporate learning must be linked to overall business strategy where outcomes equal business results.</a:t>
            </a:r>
            <a:endParaRPr>
              <a:latin typeface="Open Sans"/>
              <a:ea typeface="Open Sans"/>
              <a:cs typeface="Open Sans"/>
              <a:sym typeface="Open Sans"/>
            </a:endParaRPr>
          </a:p>
          <a:p>
            <a:pPr indent="0" lvl="0" marL="0" rtl="0" algn="l">
              <a:lnSpc>
                <a:spcPct val="115000"/>
              </a:lnSpc>
              <a:spcBef>
                <a:spcPts val="1600"/>
              </a:spcBef>
              <a:spcAft>
                <a:spcPts val="0"/>
              </a:spcAft>
              <a:buSzPts val="1800"/>
              <a:buNone/>
            </a:pPr>
            <a:r>
              <a:rPr lang="en-NZ" sz="1400">
                <a:latin typeface="Open Sans"/>
                <a:ea typeface="Open Sans"/>
                <a:cs typeface="Open Sans"/>
                <a:sym typeface="Open Sans"/>
              </a:rPr>
              <a:t>Good learning analysis and design have never been more important.</a:t>
            </a:r>
            <a:endParaRPr>
              <a:latin typeface="Open Sans"/>
              <a:ea typeface="Open Sans"/>
              <a:cs typeface="Open Sans"/>
              <a:sym typeface="Open Sans"/>
            </a:endParaRPr>
          </a:p>
          <a:p>
            <a:pPr indent="0" lvl="0" marL="0" rtl="0" algn="l">
              <a:lnSpc>
                <a:spcPct val="115000"/>
              </a:lnSpc>
              <a:spcBef>
                <a:spcPts val="1600"/>
              </a:spcBef>
              <a:spcAft>
                <a:spcPts val="1600"/>
              </a:spcAft>
              <a:buSzPts val="1800"/>
              <a:buNone/>
            </a:pPr>
            <a:r>
              <a:t/>
            </a:r>
            <a:endParaRPr sz="1400">
              <a:latin typeface="Open Sans"/>
              <a:ea typeface="Open Sans"/>
              <a:cs typeface="Open Sans"/>
              <a:sym typeface="Open Sans"/>
            </a:endParaRPr>
          </a:p>
        </p:txBody>
      </p:sp>
      <p:pic>
        <p:nvPicPr>
          <p:cNvPr id="110" name="Google Shape;110;p21"/>
          <p:cNvPicPr preferRelativeResize="0"/>
          <p:nvPr/>
        </p:nvPicPr>
        <p:blipFill rotWithShape="1">
          <a:blip r:embed="rId3">
            <a:alphaModFix/>
          </a:blip>
          <a:srcRect b="0" l="0" r="0" t="0"/>
          <a:stretch/>
        </p:blipFill>
        <p:spPr>
          <a:xfrm>
            <a:off x="0" y="4610840"/>
            <a:ext cx="9143998" cy="5326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